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71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1810" y="2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svg>
</file>

<file path=ppt/media/image9.png>
</file>

<file path=ppt/media/media1.m4a>
</file>

<file path=ppt/media/media10.m4a>
</file>

<file path=ppt/media/media12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705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hyperlink" Target="https://opensource.com/article/20/4/python-crypto-trading-bot" TargetMode="Externa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1.jpe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2.jpe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13.jpe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openxmlformats.org/officeDocument/2006/relationships/image" Target="../media/image14.jpeg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.png"/><Relationship Id="rId5" Type="http://schemas.openxmlformats.org/officeDocument/2006/relationships/image" Target="../media/image15.jpeg"/><Relationship Id="rId4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.png"/><Relationship Id="rId5" Type="http://schemas.openxmlformats.org/officeDocument/2006/relationships/image" Target="../media/image16.jpeg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pPr>
              <a:defRPr sz="4000" b="1">
                <a:solidFill>
                  <a:srgbClr val="00468C"/>
                </a:solidFill>
              </a:defRPr>
            </a:pPr>
            <a:r>
              <a:rPr lang="en-US" sz="3200"/>
              <a:t>S&amp;P 500</a:t>
            </a:r>
            <a:br>
              <a:rPr lang="en-US" sz="3200"/>
            </a:br>
            <a:r>
              <a:rPr lang="en-US" sz="3200"/>
              <a:t>Next-Day Direction Prediction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pPr marL="0" indent="0">
              <a:buNone/>
              <a:defRPr sz="2200"/>
            </a:pPr>
            <a:r>
              <a:rPr lang="en-US" sz="1700" b="1"/>
              <a:t>Group A</a:t>
            </a:r>
          </a:p>
          <a:p>
            <a:pPr>
              <a:defRPr sz="2200"/>
            </a:pPr>
            <a:r>
              <a:rPr lang="en-US" sz="1700" b="1"/>
              <a:t>Auriana Anderson</a:t>
            </a:r>
          </a:p>
          <a:p>
            <a:pPr>
              <a:defRPr sz="2200"/>
            </a:pPr>
            <a:r>
              <a:rPr lang="en-US" sz="1700" b="1"/>
              <a:t>Chase Golden</a:t>
            </a:r>
          </a:p>
          <a:p>
            <a:pPr>
              <a:defRPr sz="2200"/>
            </a:pPr>
            <a:r>
              <a:rPr lang="en-US" sz="1700" b="1"/>
              <a:t>Ross Schanck</a:t>
            </a:r>
          </a:p>
          <a:p>
            <a:pPr>
              <a:defRPr sz="2200"/>
            </a:pPr>
            <a:endParaRPr lang="en-US" sz="1700" b="1"/>
          </a:p>
          <a:p>
            <a:pPr marL="0" indent="0">
              <a:buNone/>
              <a:defRPr sz="2200"/>
            </a:pPr>
            <a:r>
              <a:rPr lang="en-US" sz="1700" b="1"/>
              <a:t>Prepared for:</a:t>
            </a:r>
          </a:p>
          <a:p>
            <a:pPr marL="0" indent="0">
              <a:buNone/>
              <a:defRPr sz="2200"/>
            </a:pPr>
            <a:r>
              <a:rPr lang="en-US" sz="1700" b="1"/>
              <a:t>Long-term equity investors &amp; portfolio decision-makers</a:t>
            </a:r>
          </a:p>
        </p:txBody>
      </p:sp>
      <p:pic>
        <p:nvPicPr>
          <p:cNvPr id="6" name="Picture 5" descr="A graph of stock market&#10;&#10;AI-generated content may be incorrect.">
            <a:extLst>
              <a:ext uri="{FF2B5EF4-FFF2-40B4-BE49-F238E27FC236}">
                <a16:creationId xmlns:a16="http://schemas.microsoft.com/office/drawing/2014/main" id="{CD364158-812E-85E8-080C-2BB358D6B7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34999" r="25458" b="1"/>
          <a:stretch>
            <a:fillRect/>
          </a:stretch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6492240"/>
            <a:ext cx="9144000" cy="365760"/>
          </a:xfrm>
          <a:prstGeom prst="rect">
            <a:avLst/>
          </a:prstGeom>
          <a:solidFill>
            <a:srgbClr val="005B9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35" name="Audio 34">
            <a:hlinkClick r:id="" action="ppaction://media"/>
            <a:extLst>
              <a:ext uri="{FF2B5EF4-FFF2-40B4-BE49-F238E27FC236}">
                <a16:creationId xmlns:a16="http://schemas.microsoft.com/office/drawing/2014/main" id="{F7C724A7-7784-86F9-0B0E-6B16FD318A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663"/>
    </mc:Choice>
    <mc:Fallback xmlns="">
      <p:transition spd="slow" advTm="476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>
              <a:defRPr sz="4000" b="1">
                <a:solidFill>
                  <a:srgbClr val="00468C"/>
                </a:solidFill>
              </a:defRPr>
            </a:pPr>
            <a:r>
              <a:rPr lang="en-US" sz="3500">
                <a:solidFill>
                  <a:srgbClr val="FFFFFF"/>
                </a:solidFill>
              </a:rPr>
              <a:t>Feature Importance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36295" y="649480"/>
            <a:ext cx="2268977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700" b="1" dirty="0"/>
              <a:t>Most Influential Features</a:t>
            </a:r>
            <a:endParaRPr lang="en-US" sz="1700" dirty="0"/>
          </a:p>
          <a:p>
            <a:r>
              <a:rPr lang="en-US" sz="1700" dirty="0"/>
              <a:t>Lagged returns</a:t>
            </a:r>
          </a:p>
          <a:p>
            <a:r>
              <a:rPr lang="en-US" sz="1700" dirty="0"/>
              <a:t>Rolling volatility measures</a:t>
            </a:r>
          </a:p>
          <a:p>
            <a:r>
              <a:rPr lang="en-US" sz="1700" dirty="0"/>
              <a:t>MACD and moving average differences</a:t>
            </a:r>
          </a:p>
          <a:p>
            <a:pPr marL="0" indent="0">
              <a:buNone/>
            </a:pPr>
            <a:endParaRPr lang="en-US" sz="1700" b="1" dirty="0"/>
          </a:p>
          <a:p>
            <a:pPr marL="0" indent="0">
              <a:buNone/>
            </a:pPr>
            <a:r>
              <a:rPr lang="en-US" sz="1700" b="1" dirty="0"/>
              <a:t>Interpretation</a:t>
            </a:r>
            <a:endParaRPr lang="en-US" sz="1700" dirty="0"/>
          </a:p>
          <a:p>
            <a:r>
              <a:rPr lang="en-US" sz="1700" dirty="0"/>
              <a:t>Models rely heavily on short-term momentum and volatility</a:t>
            </a:r>
          </a:p>
          <a:p>
            <a:r>
              <a:rPr lang="en-US" sz="1700" dirty="0"/>
              <a:t>These signals appear unstable and inconsistent</a:t>
            </a:r>
          </a:p>
        </p:txBody>
      </p:sp>
      <p:pic>
        <p:nvPicPr>
          <p:cNvPr id="17" name="Picture 16" descr="One big red thumbtack in front of many smaller black thumbtacks">
            <a:extLst>
              <a:ext uri="{FF2B5EF4-FFF2-40B4-BE49-F238E27FC236}">
                <a16:creationId xmlns:a16="http://schemas.microsoft.com/office/drawing/2014/main" id="{CE865E90-A0DA-1AEC-F738-17AD9D4A5F5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9850" r="17633" b="2"/>
          <a:stretch>
            <a:fillRect/>
          </a:stretch>
        </p:blipFill>
        <p:spPr>
          <a:xfrm>
            <a:off x="6082126" y="1106931"/>
            <a:ext cx="2711832" cy="465601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6492240"/>
            <a:ext cx="9144000" cy="365760"/>
          </a:xfrm>
          <a:prstGeom prst="rect">
            <a:avLst/>
          </a:prstGeom>
          <a:solidFill>
            <a:srgbClr val="005B9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71D6FE5-56CB-B142-22B0-D29A321BED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87500" t="-287500" r="-287500" b="-287500"/>
          <a:stretch>
            <a:fillRect/>
          </a:stretch>
        </p:blipFill>
        <p:spPr>
          <a:xfrm>
            <a:off x="6910436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649"/>
    </mc:Choice>
    <mc:Fallback xmlns="">
      <p:transition spd="slow" advTm="296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>
              <a:defRPr sz="4000" b="1">
                <a:solidFill>
                  <a:srgbClr val="00468C"/>
                </a:solidFill>
              </a:defRPr>
            </a:pPr>
            <a:r>
              <a:rPr lang="en-US" sz="3500" b="1">
                <a:solidFill>
                  <a:srgbClr val="FFFFFF"/>
                </a:solidFill>
              </a:rPr>
              <a:t>Rolling Accuracy Over Time</a:t>
            </a:r>
            <a:endParaRPr lang="en-US" sz="3500">
              <a:solidFill>
                <a:srgbClr val="FFFFFF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8258FDB-5655-7600-CA0B-756D7C4FF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6295" y="649480"/>
            <a:ext cx="2268977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600" b="1"/>
              <a:t>Rolling 50-Day Accuracy</a:t>
            </a:r>
            <a:endParaRPr lang="en-US" sz="1600"/>
          </a:p>
          <a:p>
            <a:r>
              <a:rPr lang="en-US" sz="1600"/>
              <a:t>Performance fluctuates around the baseline</a:t>
            </a:r>
          </a:p>
          <a:p>
            <a:pPr marL="0" indent="0">
              <a:buNone/>
            </a:pPr>
            <a:endParaRPr lang="en-US" sz="1600" b="1"/>
          </a:p>
          <a:p>
            <a:pPr marL="0" indent="0">
              <a:buNone/>
            </a:pPr>
            <a:r>
              <a:rPr lang="en-US" sz="1600" b="1"/>
              <a:t>Observed Pattern</a:t>
            </a:r>
            <a:endParaRPr lang="en-US" sz="1600"/>
          </a:p>
          <a:p>
            <a:r>
              <a:rPr lang="en-US" sz="1600"/>
              <a:t>Models perform better during strong market trends</a:t>
            </a:r>
          </a:p>
          <a:p>
            <a:r>
              <a:rPr lang="en-US" sz="1600"/>
              <a:t>Performance degrades during volatile or sideways markets</a:t>
            </a:r>
          </a:p>
          <a:p>
            <a:pPr marL="0" indent="0">
              <a:buNone/>
            </a:pPr>
            <a:endParaRPr lang="en-US" sz="1600" b="1"/>
          </a:p>
          <a:p>
            <a:pPr marL="0" indent="0">
              <a:buNone/>
            </a:pPr>
            <a:r>
              <a:rPr lang="en-US" sz="1600" b="1"/>
              <a:t>Stakeholder Implication</a:t>
            </a:r>
            <a:endParaRPr lang="en-US" sz="1600"/>
          </a:p>
          <a:p>
            <a:r>
              <a:rPr lang="en-US" sz="1600"/>
              <a:t>Short-term predictability is regime-dependent and unreliable</a:t>
            </a:r>
          </a:p>
          <a:p>
            <a:endParaRPr lang="en-US" sz="16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D5DB51-3141-560D-E23E-A87BDF91EF2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1937" r="48569" b="-2"/>
          <a:stretch>
            <a:fillRect/>
          </a:stretch>
        </p:blipFill>
        <p:spPr>
          <a:xfrm>
            <a:off x="6082126" y="1143221"/>
            <a:ext cx="2711832" cy="458343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6492240"/>
            <a:ext cx="9144000" cy="365760"/>
          </a:xfrm>
          <a:prstGeom prst="rect">
            <a:avLst/>
          </a:prstGeom>
          <a:solidFill>
            <a:srgbClr val="005B9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9E2D1C8-AB25-FB1B-AA26-8014AEE717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53563" y="6195527"/>
            <a:ext cx="784076" cy="7840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81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5299" y="548464"/>
            <a:ext cx="5098906" cy="1675623"/>
          </a:xfrm>
        </p:spPr>
        <p:txBody>
          <a:bodyPr anchor="b">
            <a:normAutofit/>
          </a:bodyPr>
          <a:lstStyle/>
          <a:p>
            <a:pPr>
              <a:defRPr sz="4000" b="1">
                <a:solidFill>
                  <a:srgbClr val="00468C"/>
                </a:solidFill>
              </a:defRPr>
            </a:pPr>
            <a:r>
              <a:rPr lang="en-US" sz="3500" dirty="0"/>
              <a:t>Key Takeaways</a:t>
            </a:r>
          </a:p>
        </p:txBody>
      </p:sp>
      <p:pic>
        <p:nvPicPr>
          <p:cNvPr id="6" name="Picture 5" descr="An abstract financial digital analysis">
            <a:extLst>
              <a:ext uri="{FF2B5EF4-FFF2-40B4-BE49-F238E27FC236}">
                <a16:creationId xmlns:a16="http://schemas.microsoft.com/office/drawing/2014/main" id="{35958332-F8B7-97D7-A917-BF7E1BB826F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48278" r="26251"/>
          <a:stretch>
            <a:fillRect/>
          </a:stretch>
        </p:blipFill>
        <p:spPr>
          <a:xfrm>
            <a:off x="20" y="10"/>
            <a:ext cx="3147352" cy="6857990"/>
          </a:xfrm>
          <a:prstGeom prst="rect">
            <a:avLst/>
          </a:prstGeom>
          <a:effectLst/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15300" y="2409830"/>
            <a:ext cx="5098904" cy="37052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Main Findings</a:t>
            </a:r>
            <a:endParaRPr lang="en-US" sz="1800" dirty="0"/>
          </a:p>
          <a:p>
            <a:r>
              <a:rPr lang="en-US" sz="1800" dirty="0"/>
              <a:t>Technical indicators alone do not reliably predict daily S&amp;P 500 direction</a:t>
            </a:r>
          </a:p>
          <a:p>
            <a:r>
              <a:rPr lang="en-US" sz="1800" dirty="0"/>
              <a:t>Market drift dominates short-term signals</a:t>
            </a:r>
          </a:p>
          <a:p>
            <a:r>
              <a:rPr lang="en-US" sz="1800" dirty="0"/>
              <a:t>Results strongly align with the Efficient Market Hypothesis</a:t>
            </a:r>
          </a:p>
          <a:p>
            <a:pPr marL="0" indent="0">
              <a:buNone/>
            </a:pPr>
            <a:endParaRPr lang="en-US" sz="1800" b="1" dirty="0"/>
          </a:p>
          <a:p>
            <a:pPr marL="0" indent="0">
              <a:buNone/>
            </a:pPr>
            <a:r>
              <a:rPr lang="en-US" sz="1800" b="1" dirty="0"/>
              <a:t>Bottom Line</a:t>
            </a:r>
            <a:endParaRPr lang="en-US" sz="1800" dirty="0"/>
          </a:p>
          <a:p>
            <a:r>
              <a:rPr lang="en-US" sz="1800" dirty="0"/>
              <a:t>Daily market movements are largely noise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492240"/>
            <a:ext cx="9144000" cy="365760"/>
          </a:xfrm>
          <a:prstGeom prst="rect">
            <a:avLst/>
          </a:prstGeom>
          <a:solidFill>
            <a:srgbClr val="005B9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8C29F8B-A5AB-296E-A703-4B4D39A327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28241" y="6115047"/>
            <a:ext cx="803754" cy="80375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2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1EE636-330B-3B6D-C9B2-C03A72C629E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9482" r="31024" b="-2"/>
          <a:stretch>
            <a:fillRect/>
          </a:stretch>
        </p:blipFill>
        <p:spPr>
          <a:xfrm>
            <a:off x="20" y="-2"/>
            <a:ext cx="4057627" cy="6858002"/>
          </a:xfrm>
          <a:prstGeom prst="rect">
            <a:avLst/>
          </a:prstGeom>
        </p:spPr>
      </p:pic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7647" y="-1"/>
            <a:ext cx="508635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487" y="405685"/>
            <a:ext cx="4098726" cy="1559301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00468C"/>
                </a:solidFill>
              </a:defRPr>
            </a:pPr>
            <a:r>
              <a:rPr lang="en-US" sz="3500" b="1"/>
              <a:t>Limitations &amp; Caveats</a:t>
            </a:r>
            <a:endParaRPr lang="en-US" sz="35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D579198-E233-5E10-C13D-DD143CD74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487" y="2743200"/>
            <a:ext cx="3935505" cy="349687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700" b="1" dirty="0"/>
              <a:t>Important Limitations</a:t>
            </a:r>
            <a:endParaRPr lang="en-US" sz="1700" dirty="0"/>
          </a:p>
          <a:p>
            <a:r>
              <a:rPr lang="en-US" sz="1700" dirty="0"/>
              <a:t>Daily prediction is extremely noisy</a:t>
            </a:r>
          </a:p>
          <a:p>
            <a:r>
              <a:rPr lang="en-US" sz="1700" dirty="0"/>
              <a:t>No macroeconomic or sentiment variables included</a:t>
            </a:r>
          </a:p>
          <a:p>
            <a:r>
              <a:rPr lang="en-US" sz="1700" dirty="0"/>
              <a:t>Results reflect correlation, not causation</a:t>
            </a:r>
          </a:p>
          <a:p>
            <a:pPr marL="0" indent="0">
              <a:buNone/>
            </a:pPr>
            <a:endParaRPr lang="en-US" sz="1700" b="1" dirty="0"/>
          </a:p>
          <a:p>
            <a:pPr marL="0" indent="0">
              <a:buNone/>
            </a:pPr>
            <a:r>
              <a:rPr lang="en-US" sz="1700" b="1" dirty="0"/>
              <a:t>What This Model Should NOT Be Used For</a:t>
            </a:r>
            <a:endParaRPr lang="en-US" sz="1700" dirty="0"/>
          </a:p>
          <a:p>
            <a:r>
              <a:rPr lang="en-US" sz="1700" dirty="0"/>
              <a:t>Daily trading decisions</a:t>
            </a:r>
          </a:p>
          <a:p>
            <a:r>
              <a:rPr lang="en-US" sz="1700" dirty="0"/>
              <a:t>Market timing strategies</a:t>
            </a:r>
          </a:p>
          <a:p>
            <a:endParaRPr lang="en-US" sz="1700" dirty="0"/>
          </a:p>
        </p:txBody>
      </p:sp>
      <p:sp>
        <p:nvSpPr>
          <p:cNvPr id="4" name="Rectangle 3"/>
          <p:cNvSpPr/>
          <p:nvPr/>
        </p:nvSpPr>
        <p:spPr>
          <a:xfrm>
            <a:off x="0" y="6492240"/>
            <a:ext cx="9144000" cy="365760"/>
          </a:xfrm>
          <a:prstGeom prst="rect">
            <a:avLst/>
          </a:prstGeom>
          <a:solidFill>
            <a:srgbClr val="005B9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E675BA9-E329-7B87-E857-9B9A068F81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53400" y="6002045"/>
            <a:ext cx="855956" cy="8559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8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Orange and blue numbers and graphs">
            <a:extLst>
              <a:ext uri="{FF2B5EF4-FFF2-40B4-BE49-F238E27FC236}">
                <a16:creationId xmlns:a16="http://schemas.microsoft.com/office/drawing/2014/main" id="{E67AB611-1302-59EE-33DA-1E44CFD8370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7153" r="36608" b="1"/>
          <a:stretch>
            <a:fillRect/>
          </a:stretch>
        </p:blipFill>
        <p:spPr>
          <a:xfrm>
            <a:off x="20" y="-2"/>
            <a:ext cx="4057627" cy="6858002"/>
          </a:xfrm>
          <a:prstGeom prst="rect">
            <a:avLst/>
          </a:prstGeom>
        </p:spPr>
      </p:pic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7647" y="-1"/>
            <a:ext cx="508635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487" y="405685"/>
            <a:ext cx="4098726" cy="1559301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00468C"/>
                </a:solidFill>
              </a:defRPr>
            </a:pPr>
            <a:r>
              <a:rPr lang="en-US" sz="3500" b="1"/>
              <a:t>Recommendations &amp; Future Work</a:t>
            </a:r>
            <a:endParaRPr lang="en-US" sz="35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6487" y="2743200"/>
            <a:ext cx="3935505" cy="3496878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700" b="1" dirty="0"/>
              <a:t>Recommendations for Stakeholders</a:t>
            </a:r>
            <a:endParaRPr lang="en-US" sz="1700" dirty="0"/>
          </a:p>
          <a:p>
            <a:pPr>
              <a:lnSpc>
                <a:spcPct val="90000"/>
              </a:lnSpc>
            </a:pPr>
            <a:r>
              <a:rPr lang="en-US" sz="1700" dirty="0"/>
              <a:t>Do not rely on technical indicators alone for short-term decisions</a:t>
            </a:r>
          </a:p>
          <a:p>
            <a:pPr>
              <a:lnSpc>
                <a:spcPct val="90000"/>
              </a:lnSpc>
            </a:pPr>
            <a:r>
              <a:rPr lang="en-US" sz="1700" dirty="0"/>
              <a:t>Maintain disciplined, long-term investment strategies</a:t>
            </a:r>
          </a:p>
          <a:p>
            <a:pPr marL="0" indent="0">
              <a:lnSpc>
                <a:spcPct val="90000"/>
              </a:lnSpc>
              <a:buNone/>
            </a:pPr>
            <a:endParaRPr lang="en-US" sz="1700" b="1" dirty="0"/>
          </a:p>
          <a:p>
            <a:pPr marL="0" indent="0">
              <a:lnSpc>
                <a:spcPct val="90000"/>
              </a:lnSpc>
              <a:buNone/>
            </a:pPr>
            <a:r>
              <a:rPr lang="en-US" sz="1700" b="1" dirty="0"/>
              <a:t>Future Directions</a:t>
            </a:r>
            <a:endParaRPr lang="en-US" sz="1700" dirty="0"/>
          </a:p>
          <a:p>
            <a:pPr>
              <a:lnSpc>
                <a:spcPct val="90000"/>
              </a:lnSpc>
            </a:pPr>
            <a:r>
              <a:rPr lang="en-US" sz="1700" dirty="0"/>
              <a:t>Explore weekly or monthly prediction horizons</a:t>
            </a:r>
          </a:p>
          <a:p>
            <a:pPr>
              <a:lnSpc>
                <a:spcPct val="90000"/>
              </a:lnSpc>
            </a:pPr>
            <a:r>
              <a:rPr lang="en-US" sz="1700" dirty="0"/>
              <a:t>Incorporate macroeconomic indicators (VIX, interest rates)</a:t>
            </a:r>
          </a:p>
          <a:p>
            <a:pPr>
              <a:lnSpc>
                <a:spcPct val="90000"/>
              </a:lnSpc>
            </a:pPr>
            <a:r>
              <a:rPr lang="en-US" sz="1700" dirty="0"/>
              <a:t>Test regime-based or hybrid modeling approaches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492240"/>
            <a:ext cx="9144000" cy="365760"/>
          </a:xfrm>
          <a:prstGeom prst="rect">
            <a:avLst/>
          </a:prstGeom>
          <a:solidFill>
            <a:srgbClr val="005B9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4958903-C380-7778-DFCA-2686F76957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44999" y="6019800"/>
            <a:ext cx="899002" cy="8990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04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75A5FF-DFA1-3E05-5871-36FE35E2E7B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7529" r="29190"/>
          <a:stretch>
            <a:fillRect/>
          </a:stretch>
        </p:blipFill>
        <p:spPr>
          <a:xfrm>
            <a:off x="20" y="-2"/>
            <a:ext cx="4057627" cy="6858002"/>
          </a:xfrm>
          <a:prstGeom prst="rect">
            <a:avLst/>
          </a:prstGeom>
        </p:spPr>
      </p:pic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7647" y="-1"/>
            <a:ext cx="508635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487" y="405685"/>
            <a:ext cx="4098726" cy="1559301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00468C"/>
                </a:solidFill>
              </a:defRPr>
            </a:pPr>
            <a:r>
              <a:rPr lang="en-US" sz="3500"/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9B37332-46FA-9056-967B-2454F46CF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487" y="2743200"/>
            <a:ext cx="3935505" cy="349687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700" b="1" dirty="0"/>
              <a:t>Conclusion</a:t>
            </a:r>
            <a:endParaRPr lang="en-US" sz="1700" dirty="0"/>
          </a:p>
          <a:p>
            <a:r>
              <a:rPr lang="en-US" sz="1700" dirty="0"/>
              <a:t>Our analysis finds no evidence that technical indicators alone can predict next-day S&amp;P 500 direction</a:t>
            </a:r>
          </a:p>
          <a:p>
            <a:r>
              <a:rPr lang="en-US" sz="1700" dirty="0"/>
              <a:t>Short-term market movements remain largely unpredictable</a:t>
            </a:r>
          </a:p>
          <a:p>
            <a:r>
              <a:rPr lang="en-US" sz="1700" dirty="0"/>
              <a:t>These findings reinforce the value of long-term, fundamentals-driven investment strategies</a:t>
            </a:r>
          </a:p>
          <a:p>
            <a:endParaRPr lang="en-US" sz="1700" dirty="0"/>
          </a:p>
        </p:txBody>
      </p:sp>
      <p:sp>
        <p:nvSpPr>
          <p:cNvPr id="4" name="Rectangle 3"/>
          <p:cNvSpPr/>
          <p:nvPr/>
        </p:nvSpPr>
        <p:spPr>
          <a:xfrm>
            <a:off x="0" y="6492240"/>
            <a:ext cx="9144000" cy="365760"/>
          </a:xfrm>
          <a:prstGeom prst="rect">
            <a:avLst/>
          </a:prstGeom>
          <a:solidFill>
            <a:srgbClr val="005B9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E5B7A4F-603B-211F-BB64-28DA899B89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75773" y="5943600"/>
            <a:ext cx="975201" cy="9752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469072-C6FF-5B9A-03C7-C6F819FDA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/>
              <a:t>Stakeholder &amp; Motivation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33B733-7A55-272F-2C83-7CDEDA5C4BC2}"/>
              </a:ext>
            </a:extLst>
          </p:cNvPr>
          <p:cNvSpPr txBox="1"/>
          <p:nvPr/>
        </p:nvSpPr>
        <p:spPr>
          <a:xfrm>
            <a:off x="571351" y="2743200"/>
            <a:ext cx="3485179" cy="36131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b="1" dirty="0"/>
              <a:t>Stakeholder</a:t>
            </a:r>
            <a:endParaRPr lang="en-US" sz="1400" dirty="0"/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Long-term equity investors and portfolio strategy decision-makers.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b="1" dirty="0"/>
              <a:t>Why This Matters</a:t>
            </a:r>
            <a:endParaRPr lang="en-US" sz="1400" dirty="0"/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Equity markets trend upward over time, but short-term volatility creates risk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Many investors and traders rely on technical indicators for timing decisions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If daily market direction were predictable, it could improve: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Entry and exit timing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Short-term risk management</a:t>
            </a:r>
          </a:p>
          <a:p>
            <a:pPr marL="74295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Tactical hedging decisions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pic>
        <p:nvPicPr>
          <p:cNvPr id="5" name="Picture 4" descr="3D Hologram from iPad">
            <a:extLst>
              <a:ext uri="{FF2B5EF4-FFF2-40B4-BE49-F238E27FC236}">
                <a16:creationId xmlns:a16="http://schemas.microsoft.com/office/drawing/2014/main" id="{6600E34C-589A-036B-0788-4E706C29317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9072" r="36377" b="-2"/>
          <a:stretch>
            <a:fillRect/>
          </a:stretch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  <p:pic>
        <p:nvPicPr>
          <p:cNvPr id="34" name="Audio 33">
            <a:hlinkClick r:id="" action="ppaction://media"/>
            <a:extLst>
              <a:ext uri="{FF2B5EF4-FFF2-40B4-BE49-F238E27FC236}">
                <a16:creationId xmlns:a16="http://schemas.microsoft.com/office/drawing/2014/main" id="{421C1D8A-0721-708F-FC46-700166FA22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55202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714"/>
    </mc:Choice>
    <mc:Fallback xmlns="">
      <p:transition spd="slow" advTm="52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762001"/>
            <a:ext cx="4000647" cy="1708242"/>
          </a:xfrm>
        </p:spPr>
        <p:txBody>
          <a:bodyPr anchor="ctr">
            <a:normAutofit/>
          </a:bodyPr>
          <a:lstStyle/>
          <a:p>
            <a:pPr>
              <a:defRPr sz="4000" b="1">
                <a:solidFill>
                  <a:srgbClr val="00468C"/>
                </a:solidFill>
              </a:defRPr>
            </a:pPr>
            <a:r>
              <a:rPr lang="en-US" sz="3500"/>
              <a:t>Research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1853852"/>
            <a:ext cx="4000647" cy="3319397"/>
          </a:xfrm>
        </p:spPr>
        <p:txBody>
          <a:bodyPr anchor="ctr">
            <a:normAutofit/>
          </a:bodyPr>
          <a:lstStyle/>
          <a:p>
            <a:pPr>
              <a:defRPr sz="2200"/>
            </a:pPr>
            <a:r>
              <a:rPr lang="en-US" sz="2400" dirty="0"/>
              <a:t>Can technical indicators alone provide meaningful predictive power for forecasting the S&amp;P 500’s next-day closing direction?</a:t>
            </a:r>
          </a:p>
        </p:txBody>
      </p:sp>
      <p:pic>
        <p:nvPicPr>
          <p:cNvPr id="6" name="Picture 5" descr="Magnifying glass showing decling performance">
            <a:extLst>
              <a:ext uri="{FF2B5EF4-FFF2-40B4-BE49-F238E27FC236}">
                <a16:creationId xmlns:a16="http://schemas.microsoft.com/office/drawing/2014/main" id="{C68ABBF9-2826-CF7F-7EB0-24CC2ED54AE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3795" r="47327" b="-1"/>
          <a:stretch>
            <a:fillRect/>
          </a:stretch>
        </p:blipFill>
        <p:spPr>
          <a:xfrm>
            <a:off x="5143347" y="-10886"/>
            <a:ext cx="4000653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0" y="6492240"/>
            <a:ext cx="9144000" cy="365760"/>
          </a:xfrm>
          <a:prstGeom prst="rect">
            <a:avLst/>
          </a:prstGeom>
          <a:solidFill>
            <a:srgbClr val="005B9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ADAB9FCB-DAB5-E61A-A47D-A50FC64220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270"/>
    </mc:Choice>
    <mc:Fallback xmlns="">
      <p:transition spd="slow" advTm="472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762001"/>
            <a:ext cx="4000647" cy="1708242"/>
          </a:xfrm>
        </p:spPr>
        <p:txBody>
          <a:bodyPr anchor="ctr">
            <a:normAutofit/>
          </a:bodyPr>
          <a:lstStyle/>
          <a:p>
            <a:pPr>
              <a:defRPr sz="4000" b="1">
                <a:solidFill>
                  <a:srgbClr val="00468C"/>
                </a:solidFill>
              </a:defRPr>
            </a:pPr>
            <a:r>
              <a:rPr lang="en-US" sz="3500" dirty="0"/>
              <a:t>Hypothesis &amp; Predictions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470244"/>
            <a:ext cx="4000647" cy="3769835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700" b="1"/>
              <a:t>Hypothesis</a:t>
            </a:r>
            <a:endParaRPr lang="en-US" sz="1700"/>
          </a:p>
          <a:p>
            <a:pPr>
              <a:lnSpc>
                <a:spcPct val="90000"/>
              </a:lnSpc>
            </a:pPr>
            <a:r>
              <a:rPr lang="en-US" sz="1700"/>
              <a:t>Momentum, trend, and volatility indicators contain predictive signal for next-day market direction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700" b="1"/>
              <a:t>Prediction</a:t>
            </a:r>
            <a:endParaRPr lang="en-US" sz="1700"/>
          </a:p>
          <a:p>
            <a:pPr>
              <a:lnSpc>
                <a:spcPct val="90000"/>
              </a:lnSpc>
            </a:pPr>
            <a:r>
              <a:rPr lang="en-US" sz="1700"/>
              <a:t>Models will slightly favor predicting UP days due to the market’s long-term upward drift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700" b="1"/>
              <a:t>Why This Is Reasonable</a:t>
            </a:r>
            <a:endParaRPr lang="en-US" sz="1700"/>
          </a:p>
          <a:p>
            <a:pPr>
              <a:lnSpc>
                <a:spcPct val="90000"/>
              </a:lnSpc>
            </a:pPr>
            <a:r>
              <a:rPr lang="en-US" sz="1700"/>
              <a:t>Markets exhibit persistent long-term growth</a:t>
            </a:r>
          </a:p>
          <a:p>
            <a:pPr>
              <a:lnSpc>
                <a:spcPct val="90000"/>
              </a:lnSpc>
            </a:pPr>
            <a:r>
              <a:rPr lang="en-US" sz="1700"/>
              <a:t>Technical indicators aim to capture short-term momentum and volatility</a:t>
            </a:r>
          </a:p>
        </p:txBody>
      </p:sp>
      <p:pic>
        <p:nvPicPr>
          <p:cNvPr id="6" name="Picture 5" descr="Financial graphs on a dark display">
            <a:extLst>
              <a:ext uri="{FF2B5EF4-FFF2-40B4-BE49-F238E27FC236}">
                <a16:creationId xmlns:a16="http://schemas.microsoft.com/office/drawing/2014/main" id="{FF040839-A059-3310-7A6E-669E1C4FD2F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8894" r="34704" b="2"/>
          <a:stretch>
            <a:fillRect/>
          </a:stretch>
        </p:blipFill>
        <p:spPr>
          <a:xfrm>
            <a:off x="5143347" y="-10886"/>
            <a:ext cx="4000653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0" y="6492240"/>
            <a:ext cx="9144000" cy="365760"/>
          </a:xfrm>
          <a:prstGeom prst="rect">
            <a:avLst/>
          </a:prstGeom>
          <a:solidFill>
            <a:srgbClr val="005B9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14359DD4-BE52-1B90-2DC9-1E3CF1C65F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777"/>
    </mc:Choice>
    <mc:Fallback xmlns="">
      <p:transition spd="slow" advTm="517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225469"/>
            <a:ext cx="4000647" cy="1603332"/>
          </a:xfrm>
        </p:spPr>
        <p:txBody>
          <a:bodyPr anchor="ctr">
            <a:normAutofit/>
          </a:bodyPr>
          <a:lstStyle/>
          <a:p>
            <a:pPr>
              <a:defRPr sz="4000" b="1">
                <a:solidFill>
                  <a:srgbClr val="00468C"/>
                </a:solidFill>
              </a:defRPr>
            </a:pPr>
            <a:r>
              <a:rPr lang="en-US" sz="3500" dirty="0"/>
              <a:t>Data 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1806366"/>
            <a:ext cx="4000647" cy="4243705"/>
          </a:xfrm>
        </p:spPr>
        <p:txBody>
          <a:bodyPr anchor="ctr"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600" b="1" dirty="0"/>
              <a:t>Data Source</a:t>
            </a:r>
            <a:endParaRPr lang="en-US" sz="1600" dirty="0"/>
          </a:p>
          <a:p>
            <a:pPr>
              <a:lnSpc>
                <a:spcPct val="90000"/>
              </a:lnSpc>
            </a:pPr>
            <a:r>
              <a:rPr lang="en-US" sz="1600" dirty="0"/>
              <a:t>Daily S&amp;P 500 index data from Yahoo Finance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Time period: 2010–2025</a:t>
            </a:r>
          </a:p>
          <a:p>
            <a:pPr marL="0" indent="0">
              <a:lnSpc>
                <a:spcPct val="90000"/>
              </a:lnSpc>
              <a:buNone/>
            </a:pPr>
            <a:endParaRPr lang="en-US" sz="1600" dirty="0"/>
          </a:p>
          <a:p>
            <a:pPr marL="0" indent="0">
              <a:lnSpc>
                <a:spcPct val="90000"/>
              </a:lnSpc>
              <a:buNone/>
            </a:pPr>
            <a:r>
              <a:rPr lang="en-US" sz="1600" b="1" dirty="0"/>
              <a:t>What the Data Includes</a:t>
            </a:r>
            <a:endParaRPr lang="en-US" sz="1600" dirty="0"/>
          </a:p>
          <a:p>
            <a:pPr>
              <a:lnSpc>
                <a:spcPct val="90000"/>
              </a:lnSpc>
            </a:pPr>
            <a:r>
              <a:rPr lang="en-US" sz="1600" dirty="0"/>
              <a:t>Open, High, Low, Close, Adjusted Close, Volume</a:t>
            </a:r>
          </a:p>
          <a:p>
            <a:pPr marL="0" indent="0">
              <a:lnSpc>
                <a:spcPct val="90000"/>
              </a:lnSpc>
              <a:buNone/>
            </a:pPr>
            <a:endParaRPr lang="en-US" sz="1600" b="1" dirty="0"/>
          </a:p>
          <a:p>
            <a:pPr marL="0" indent="0">
              <a:lnSpc>
                <a:spcPct val="90000"/>
              </a:lnSpc>
              <a:buNone/>
            </a:pPr>
            <a:r>
              <a:rPr lang="en-US" sz="1600" b="1" dirty="0"/>
              <a:t>Why These Data</a:t>
            </a:r>
            <a:endParaRPr lang="en-US" sz="1600" dirty="0"/>
          </a:p>
          <a:p>
            <a:pPr>
              <a:lnSpc>
                <a:spcPct val="90000"/>
              </a:lnSpc>
            </a:pPr>
            <a:r>
              <a:rPr lang="en-US" sz="1600" dirty="0"/>
              <a:t>Publicly available and widely used in financial research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Covers multiple market regimes (bull, bear, crisis periods)</a:t>
            </a:r>
          </a:p>
          <a:p>
            <a:pPr marL="0" indent="0">
              <a:lnSpc>
                <a:spcPct val="90000"/>
              </a:lnSpc>
              <a:buNone/>
            </a:pPr>
            <a:endParaRPr lang="en-US" sz="1600" b="1" dirty="0"/>
          </a:p>
          <a:p>
            <a:pPr marL="0" indent="0">
              <a:lnSpc>
                <a:spcPct val="90000"/>
              </a:lnSpc>
              <a:buNone/>
            </a:pPr>
            <a:r>
              <a:rPr lang="en-US" sz="1600" b="1" dirty="0"/>
              <a:t>Key Caveat</a:t>
            </a:r>
            <a:endParaRPr lang="en-US" sz="1600" dirty="0"/>
          </a:p>
          <a:p>
            <a:pPr>
              <a:lnSpc>
                <a:spcPct val="90000"/>
              </a:lnSpc>
            </a:pPr>
            <a:r>
              <a:rPr lang="en-US" sz="1600" dirty="0"/>
              <a:t>Daily price movements are highly noisy and difficult to predict</a:t>
            </a:r>
          </a:p>
        </p:txBody>
      </p:sp>
      <p:pic>
        <p:nvPicPr>
          <p:cNvPr id="6" name="Picture 5" descr="A miniature bull and bear percentages on a paper printed with the stock price list">
            <a:extLst>
              <a:ext uri="{FF2B5EF4-FFF2-40B4-BE49-F238E27FC236}">
                <a16:creationId xmlns:a16="http://schemas.microsoft.com/office/drawing/2014/main" id="{B8D7110E-7B8E-094A-3877-3D368F97089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5190" r="31127" b="-1"/>
          <a:stretch>
            <a:fillRect/>
          </a:stretch>
        </p:blipFill>
        <p:spPr>
          <a:xfrm>
            <a:off x="5143347" y="-10886"/>
            <a:ext cx="4000653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0" y="6492240"/>
            <a:ext cx="9144000" cy="365760"/>
          </a:xfrm>
          <a:prstGeom prst="rect">
            <a:avLst/>
          </a:prstGeom>
          <a:solidFill>
            <a:srgbClr val="005B9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DBBB2B3-6EEF-1EE2-A296-174CE387AF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623"/>
    </mc:Choice>
    <mc:Fallback xmlns="">
      <p:transition spd="slow" advTm="616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>
              <a:defRPr sz="4000" b="1">
                <a:solidFill>
                  <a:srgbClr val="00468C"/>
                </a:solidFill>
              </a:defRPr>
            </a:pPr>
            <a:r>
              <a:rPr lang="en-US" sz="3500">
                <a:solidFill>
                  <a:srgbClr val="FFFFFF"/>
                </a:solidFill>
              </a:rPr>
              <a:t>Data Cleaning &amp; Variables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157002E-7AB7-774F-D4D2-903724C009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600" b="1"/>
              <a:t>Final Dataset</a:t>
            </a:r>
            <a:endParaRPr lang="en-US" sz="1600"/>
          </a:p>
          <a:p>
            <a:r>
              <a:rPr lang="en-US" sz="1600"/>
              <a:t>~4,000 daily observations</a:t>
            </a:r>
          </a:p>
          <a:p>
            <a:r>
              <a:rPr lang="en-US" sz="1600"/>
              <a:t>22 engineered features</a:t>
            </a:r>
          </a:p>
          <a:p>
            <a:pPr marL="0" indent="0">
              <a:buNone/>
            </a:pPr>
            <a:endParaRPr lang="en-US" sz="1600" b="1"/>
          </a:p>
          <a:p>
            <a:pPr marL="0" indent="0">
              <a:buNone/>
            </a:pPr>
            <a:r>
              <a:rPr lang="en-US" sz="1600" b="1"/>
              <a:t>Response Variable</a:t>
            </a:r>
            <a:endParaRPr lang="en-US" sz="1600"/>
          </a:p>
          <a:p>
            <a:r>
              <a:rPr lang="en-US" sz="1600"/>
              <a:t>Next-day direction (UP = 1, DOWN = 0)</a:t>
            </a:r>
          </a:p>
          <a:p>
            <a:r>
              <a:rPr lang="en-US" sz="1600"/>
              <a:t>Chosen because it reflects actionable market movement</a:t>
            </a:r>
          </a:p>
          <a:p>
            <a:pPr marL="0" indent="0">
              <a:buNone/>
            </a:pPr>
            <a:endParaRPr lang="en-US" sz="1600" b="1"/>
          </a:p>
          <a:p>
            <a:pPr marL="0" indent="0">
              <a:buNone/>
            </a:pPr>
            <a:r>
              <a:rPr lang="en-US" sz="1600" b="1"/>
              <a:t>Feature Categories</a:t>
            </a:r>
            <a:endParaRPr lang="en-US" sz="1600"/>
          </a:p>
          <a:p>
            <a:r>
              <a:rPr lang="en-US" sz="1600"/>
              <a:t>Momentum (returns, RSI, MACD)</a:t>
            </a:r>
          </a:p>
          <a:p>
            <a:r>
              <a:rPr lang="en-US" sz="1600"/>
              <a:t>Volatility (rolling standard deviation, Bollinger Bands)</a:t>
            </a:r>
          </a:p>
          <a:p>
            <a:r>
              <a:rPr lang="en-US" sz="1600"/>
              <a:t>Trend (moving averages, slopes)</a:t>
            </a:r>
          </a:p>
          <a:p>
            <a:r>
              <a:rPr lang="en-US" sz="1600"/>
              <a:t>Volume-based indicators</a:t>
            </a:r>
          </a:p>
          <a:p>
            <a:pPr marL="0" indent="0">
              <a:buNone/>
            </a:pPr>
            <a:endParaRPr lang="en-US" sz="1600" b="1"/>
          </a:p>
          <a:p>
            <a:pPr marL="0" indent="0">
              <a:buNone/>
            </a:pPr>
            <a:r>
              <a:rPr lang="en-US" sz="1600" b="1"/>
              <a:t>Data Cleaning</a:t>
            </a:r>
            <a:endParaRPr lang="en-US" sz="1600"/>
          </a:p>
          <a:p>
            <a:r>
              <a:rPr lang="en-US" sz="1600"/>
              <a:t>Removed early rows with missing lagged values</a:t>
            </a:r>
          </a:p>
          <a:p>
            <a:r>
              <a:rPr lang="en-US" sz="1600"/>
              <a:t>Handled remaining missing values to avoid data leakage</a:t>
            </a:r>
          </a:p>
          <a:p>
            <a:endParaRPr lang="en-US" sz="1600"/>
          </a:p>
        </p:txBody>
      </p:sp>
      <p:sp>
        <p:nvSpPr>
          <p:cNvPr id="4" name="Rectangle 3"/>
          <p:cNvSpPr/>
          <p:nvPr/>
        </p:nvSpPr>
        <p:spPr>
          <a:xfrm>
            <a:off x="0" y="6492240"/>
            <a:ext cx="9144000" cy="365760"/>
          </a:xfrm>
          <a:prstGeom prst="rect">
            <a:avLst/>
          </a:prstGeom>
          <a:solidFill>
            <a:srgbClr val="005B9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E5DF6B92-0112-22C6-32A9-CE1C28D511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87500" t="-287500" r="-287500" b="-287500"/>
          <a:stretch>
            <a:fillRect/>
          </a:stretch>
        </p:blipFill>
        <p:spPr>
          <a:xfrm>
            <a:off x="7010654" y="472465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698"/>
    </mc:Choice>
    <mc:Fallback xmlns="">
      <p:transition spd="slow" advTm="436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297" y="502020"/>
            <a:ext cx="3992787" cy="1642970"/>
          </a:xfrm>
        </p:spPr>
        <p:txBody>
          <a:bodyPr anchor="b">
            <a:normAutofit/>
          </a:bodyPr>
          <a:lstStyle/>
          <a:p>
            <a:pPr>
              <a:defRPr sz="4000" b="1">
                <a:solidFill>
                  <a:srgbClr val="00468C"/>
                </a:solidFill>
              </a:defRPr>
            </a:pPr>
            <a:r>
              <a:rPr lang="en-US" sz="3500" b="1"/>
              <a:t>Modeling Approach (High-Level)</a:t>
            </a:r>
            <a:endParaRPr lang="en-US" sz="35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8692" y="2405894"/>
            <a:ext cx="3986392" cy="3535083"/>
          </a:xfrm>
        </p:spPr>
        <p:txBody>
          <a:bodyPr anchor="t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400" b="1"/>
              <a:t>Modeling Choices</a:t>
            </a:r>
            <a:endParaRPr lang="en-US" sz="1400"/>
          </a:p>
          <a:p>
            <a:pPr>
              <a:lnSpc>
                <a:spcPct val="90000"/>
              </a:lnSpc>
            </a:pPr>
            <a:r>
              <a:rPr lang="en-US" sz="1400"/>
              <a:t>Logistic Regression</a:t>
            </a:r>
          </a:p>
          <a:p>
            <a:pPr>
              <a:lnSpc>
                <a:spcPct val="90000"/>
              </a:lnSpc>
            </a:pPr>
            <a:r>
              <a:rPr lang="en-US" sz="1400"/>
              <a:t>Random Forest</a:t>
            </a:r>
          </a:p>
          <a:p>
            <a:pPr>
              <a:lnSpc>
                <a:spcPct val="90000"/>
              </a:lnSpc>
            </a:pPr>
            <a:r>
              <a:rPr lang="en-US" sz="1400"/>
              <a:t>XGBoost</a:t>
            </a:r>
          </a:p>
          <a:p>
            <a:pPr>
              <a:lnSpc>
                <a:spcPct val="90000"/>
              </a:lnSpc>
            </a:pPr>
            <a:r>
              <a:rPr lang="en-US" sz="1400"/>
              <a:t>LightGBM</a:t>
            </a:r>
          </a:p>
          <a:p>
            <a:pPr marL="0" indent="0">
              <a:lnSpc>
                <a:spcPct val="90000"/>
              </a:lnSpc>
              <a:buNone/>
            </a:pPr>
            <a:endParaRPr lang="en-US" sz="1400" b="1"/>
          </a:p>
          <a:p>
            <a:pPr marL="0" indent="0">
              <a:lnSpc>
                <a:spcPct val="90000"/>
              </a:lnSpc>
              <a:buNone/>
            </a:pPr>
            <a:r>
              <a:rPr lang="en-US" sz="1400" b="1"/>
              <a:t>Why These Models</a:t>
            </a:r>
            <a:endParaRPr lang="en-US" sz="1400"/>
          </a:p>
          <a:p>
            <a:pPr>
              <a:lnSpc>
                <a:spcPct val="90000"/>
              </a:lnSpc>
            </a:pPr>
            <a:r>
              <a:rPr lang="en-US" sz="1400"/>
              <a:t>Balance interpretability and ability to capture non-linear patterns</a:t>
            </a:r>
          </a:p>
          <a:p>
            <a:pPr>
              <a:lnSpc>
                <a:spcPct val="90000"/>
              </a:lnSpc>
            </a:pPr>
            <a:r>
              <a:rPr lang="en-US" sz="1400"/>
              <a:t>Commonly used in financial prediction tasks</a:t>
            </a:r>
          </a:p>
          <a:p>
            <a:pPr marL="0" indent="0">
              <a:lnSpc>
                <a:spcPct val="90000"/>
              </a:lnSpc>
              <a:buNone/>
            </a:pPr>
            <a:endParaRPr lang="en-US" sz="1400" b="1"/>
          </a:p>
          <a:p>
            <a:pPr marL="0" indent="0">
              <a:lnSpc>
                <a:spcPct val="90000"/>
              </a:lnSpc>
              <a:buNone/>
            </a:pPr>
            <a:r>
              <a:rPr lang="en-US" sz="1400" b="1"/>
              <a:t>Evaluation Setup</a:t>
            </a:r>
            <a:endParaRPr lang="en-US" sz="1400"/>
          </a:p>
          <a:p>
            <a:pPr>
              <a:lnSpc>
                <a:spcPct val="90000"/>
              </a:lnSpc>
            </a:pPr>
            <a:r>
              <a:rPr lang="en-US" sz="1400"/>
              <a:t>80/20 chronological train-test split</a:t>
            </a:r>
          </a:p>
          <a:p>
            <a:pPr>
              <a:lnSpc>
                <a:spcPct val="90000"/>
              </a:lnSpc>
            </a:pPr>
            <a:r>
              <a:rPr lang="en-US" sz="1400"/>
              <a:t>Time-series cross-validation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5"/>
            <a:ext cx="306939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2"/>
            <a:ext cx="306939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22"/>
            <a:ext cx="3051501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10"/>
            <a:ext cx="2708601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 descr="Head with Gears">
            <a:extLst>
              <a:ext uri="{FF2B5EF4-FFF2-40B4-BE49-F238E27FC236}">
                <a16:creationId xmlns:a16="http://schemas.microsoft.com/office/drawing/2014/main" id="{27130477-FFC9-EBF0-5038-98E7F0DB30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306975" y="1880998"/>
            <a:ext cx="3127897" cy="312789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6492240"/>
            <a:ext cx="9144000" cy="365760"/>
          </a:xfrm>
          <a:prstGeom prst="rect">
            <a:avLst/>
          </a:prstGeom>
          <a:solidFill>
            <a:srgbClr val="005B9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7554F959-C76A-751B-1EA4-74E1064136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87500" t="-287500" r="-287500" b="-28750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368"/>
    </mc:Choice>
    <mc:Fallback xmlns="">
      <p:transition spd="slow" advTm="313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297" y="502020"/>
            <a:ext cx="3992787" cy="1642970"/>
          </a:xfrm>
        </p:spPr>
        <p:txBody>
          <a:bodyPr anchor="b">
            <a:normAutofit/>
          </a:bodyPr>
          <a:lstStyle/>
          <a:p>
            <a:pPr>
              <a:defRPr sz="4000" b="1">
                <a:solidFill>
                  <a:srgbClr val="00468C"/>
                </a:solidFill>
              </a:defRPr>
            </a:pPr>
            <a:r>
              <a:rPr lang="en-US" sz="3500" b="1"/>
              <a:t>Baseline vs Models</a:t>
            </a:r>
            <a:endParaRPr lang="en-US" sz="35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8692" y="2405894"/>
            <a:ext cx="3986392" cy="3535083"/>
          </a:xfrm>
        </p:spPr>
        <p:txBody>
          <a:bodyPr anchor="t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700" b="1"/>
              <a:t>Baseline Strategy</a:t>
            </a:r>
            <a:endParaRPr lang="en-US" sz="1700"/>
          </a:p>
          <a:p>
            <a:pPr>
              <a:lnSpc>
                <a:spcPct val="90000"/>
              </a:lnSpc>
            </a:pPr>
            <a:r>
              <a:rPr lang="en-US" sz="1700"/>
              <a:t>Always predict UP</a:t>
            </a:r>
          </a:p>
          <a:p>
            <a:pPr>
              <a:lnSpc>
                <a:spcPct val="90000"/>
              </a:lnSpc>
            </a:pPr>
            <a:r>
              <a:rPr lang="en-US" sz="1700"/>
              <a:t>Accuracy: </a:t>
            </a:r>
            <a:r>
              <a:rPr lang="en-US" sz="1700" b="1"/>
              <a:t>~55%</a:t>
            </a:r>
            <a:endParaRPr lang="en-US" sz="1700"/>
          </a:p>
          <a:p>
            <a:pPr marL="0" indent="0">
              <a:lnSpc>
                <a:spcPct val="90000"/>
              </a:lnSpc>
              <a:buNone/>
            </a:pPr>
            <a:endParaRPr lang="en-US" sz="1700" b="1"/>
          </a:p>
          <a:p>
            <a:pPr marL="0" indent="0">
              <a:lnSpc>
                <a:spcPct val="90000"/>
              </a:lnSpc>
              <a:buNone/>
            </a:pPr>
            <a:r>
              <a:rPr lang="en-US" sz="1700" b="1"/>
              <a:t>Best Model Performance</a:t>
            </a:r>
            <a:endParaRPr lang="en-US" sz="1700"/>
          </a:p>
          <a:p>
            <a:pPr>
              <a:lnSpc>
                <a:spcPct val="90000"/>
              </a:lnSpc>
            </a:pPr>
            <a:r>
              <a:rPr lang="en-US" sz="1700"/>
              <a:t>Machine learning models: </a:t>
            </a:r>
            <a:r>
              <a:rPr lang="en-US" sz="1700" b="1"/>
              <a:t>~43–47% accuracy</a:t>
            </a:r>
            <a:endParaRPr lang="en-US" sz="1700"/>
          </a:p>
          <a:p>
            <a:pPr>
              <a:lnSpc>
                <a:spcPct val="90000"/>
              </a:lnSpc>
            </a:pPr>
            <a:r>
              <a:rPr lang="en-US" sz="1700"/>
              <a:t>ROC-AUC: </a:t>
            </a:r>
            <a:r>
              <a:rPr lang="en-US" sz="1700" b="1"/>
              <a:t>~0.47–0.48</a:t>
            </a:r>
            <a:endParaRPr lang="en-US" sz="1700"/>
          </a:p>
          <a:p>
            <a:pPr marL="0" indent="0">
              <a:lnSpc>
                <a:spcPct val="90000"/>
              </a:lnSpc>
              <a:buNone/>
            </a:pPr>
            <a:endParaRPr lang="en-US" sz="1700" b="1"/>
          </a:p>
          <a:p>
            <a:pPr marL="0" indent="0">
              <a:lnSpc>
                <a:spcPct val="90000"/>
              </a:lnSpc>
              <a:buNone/>
            </a:pPr>
            <a:r>
              <a:rPr lang="en-US" sz="1700" b="1"/>
              <a:t>Key Insight</a:t>
            </a:r>
            <a:endParaRPr lang="en-US" sz="1700"/>
          </a:p>
          <a:p>
            <a:pPr>
              <a:lnSpc>
                <a:spcPct val="90000"/>
              </a:lnSpc>
            </a:pPr>
            <a:r>
              <a:rPr lang="en-US" sz="1700"/>
              <a:t>Any predictive model must outperform the baseline to justify real-world use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5"/>
            <a:ext cx="306939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2"/>
            <a:ext cx="306939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22"/>
            <a:ext cx="3051501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10"/>
            <a:ext cx="2708601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 descr="Bar chart">
            <a:extLst>
              <a:ext uri="{FF2B5EF4-FFF2-40B4-BE49-F238E27FC236}">
                <a16:creationId xmlns:a16="http://schemas.microsoft.com/office/drawing/2014/main" id="{A17B32F9-6984-AE67-0FD4-5D5C16C6C6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306975" y="1880998"/>
            <a:ext cx="3127897" cy="312789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6492240"/>
            <a:ext cx="9144000" cy="365760"/>
          </a:xfrm>
          <a:prstGeom prst="rect">
            <a:avLst/>
          </a:prstGeom>
          <a:solidFill>
            <a:srgbClr val="005B9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A012A017-F7FC-18E7-2486-63A1A68CCF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87500" t="-287500" r="-287500" b="-287500"/>
          <a:stretch>
            <a:fillRect/>
          </a:stretch>
        </p:blipFill>
        <p:spPr>
          <a:xfrm>
            <a:off x="7890014" y="5646420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794"/>
    </mc:Choice>
    <mc:Fallback xmlns="">
      <p:transition spd="slow" advTm="307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>
              <a:defRPr sz="4000" b="1">
                <a:solidFill>
                  <a:srgbClr val="00468C"/>
                </a:solidFill>
              </a:defRPr>
            </a:pPr>
            <a:r>
              <a:rPr lang="en-US" sz="3500" b="1">
                <a:solidFill>
                  <a:srgbClr val="FFFFFF"/>
                </a:solidFill>
              </a:rPr>
              <a:t>Best Model (At This Stage)</a:t>
            </a:r>
            <a:endParaRPr lang="en-US" sz="350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700" b="1" dirty="0"/>
              <a:t>Model Selection Criteria</a:t>
            </a:r>
            <a:endParaRPr lang="en-US" sz="1700" dirty="0"/>
          </a:p>
          <a:p>
            <a:r>
              <a:rPr lang="en-US" sz="1700" dirty="0"/>
              <a:t>ROC-AUC used due to class imbalance</a:t>
            </a:r>
          </a:p>
          <a:p>
            <a:r>
              <a:rPr lang="en-US" sz="1700" dirty="0"/>
              <a:t>Accuracy alone can be misleading</a:t>
            </a:r>
          </a:p>
          <a:p>
            <a:pPr marL="0" indent="0">
              <a:buNone/>
            </a:pPr>
            <a:endParaRPr lang="en-US" sz="1700" b="1" dirty="0"/>
          </a:p>
          <a:p>
            <a:pPr marL="0" indent="0">
              <a:buNone/>
            </a:pPr>
            <a:r>
              <a:rPr lang="en-US" sz="1700" b="1" dirty="0"/>
              <a:t>Best Model by ROC-AUC</a:t>
            </a:r>
            <a:endParaRPr lang="en-US" sz="1700" dirty="0"/>
          </a:p>
          <a:p>
            <a:r>
              <a:rPr lang="en-US" sz="1700" dirty="0"/>
              <a:t>Random Forest (~0.48 ROC-AUC)</a:t>
            </a:r>
          </a:p>
          <a:p>
            <a:pPr marL="0" indent="0">
              <a:buNone/>
            </a:pPr>
            <a:endParaRPr lang="en-US" sz="1700" b="1" dirty="0"/>
          </a:p>
          <a:p>
            <a:pPr marL="0" indent="0">
              <a:buNone/>
            </a:pPr>
            <a:r>
              <a:rPr lang="en-US" sz="1700" b="1" dirty="0"/>
              <a:t>Important Finding</a:t>
            </a:r>
            <a:endParaRPr lang="en-US" sz="1700" dirty="0"/>
          </a:p>
          <a:p>
            <a:r>
              <a:rPr lang="en-US" sz="1700" dirty="0"/>
              <a:t>No model meaningfully outperformed the baseline</a:t>
            </a:r>
          </a:p>
          <a:p>
            <a:r>
              <a:rPr lang="en-US" sz="1700" dirty="0"/>
              <a:t>Predictive power remains close to random guessing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492240"/>
            <a:ext cx="9144000" cy="365760"/>
          </a:xfrm>
          <a:prstGeom prst="rect">
            <a:avLst/>
          </a:prstGeom>
          <a:solidFill>
            <a:srgbClr val="005B9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4FA0BDD-36B7-A80A-31FB-C52A552EA3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87500" t="-287500" r="-287500" b="-28750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653"/>
    </mc:Choice>
    <mc:Fallback xmlns="">
      <p:transition spd="slow" advTm="256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</TotalTime>
  <Words>650</Words>
  <Application>Microsoft Office PowerPoint</Application>
  <PresentationFormat>On-screen Show (4:3)</PresentationFormat>
  <Paragraphs>147</Paragraphs>
  <Slides>15</Slides>
  <Notes>14</Notes>
  <HiddenSlides>0</HiddenSlides>
  <MMClips>15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S&amp;P 500 Next-Day Direction Prediction</vt:lpstr>
      <vt:lpstr>Stakeholder &amp; Motivation</vt:lpstr>
      <vt:lpstr>Research Question</vt:lpstr>
      <vt:lpstr>Hypothesis &amp; Predictions</vt:lpstr>
      <vt:lpstr>Data Source</vt:lpstr>
      <vt:lpstr>Data Cleaning &amp; Variables</vt:lpstr>
      <vt:lpstr>Modeling Approach (High-Level)</vt:lpstr>
      <vt:lpstr>Baseline vs Models</vt:lpstr>
      <vt:lpstr>Best Model (At This Stage)</vt:lpstr>
      <vt:lpstr>Feature Importance</vt:lpstr>
      <vt:lpstr>Rolling Accuracy Over Time</vt:lpstr>
      <vt:lpstr>Key Takeaways</vt:lpstr>
      <vt:lpstr>Limitations &amp; Caveats</vt:lpstr>
      <vt:lpstr>Recommendations &amp; Future Work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Chase Golden</dc:creator>
  <cp:keywords/>
  <dc:description>generated using python-pptx</dc:description>
  <cp:lastModifiedBy>Ross Schanck</cp:lastModifiedBy>
  <cp:revision>19</cp:revision>
  <dcterms:created xsi:type="dcterms:W3CDTF">2013-01-27T09:14:16Z</dcterms:created>
  <dcterms:modified xsi:type="dcterms:W3CDTF">2025-12-16T01:30:21Z</dcterms:modified>
  <cp:category/>
</cp:coreProperties>
</file>

<file path=docProps/thumbnail.jpeg>
</file>